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3" r:id="rId2"/>
    <p:sldId id="264" r:id="rId3"/>
    <p:sldId id="265" r:id="rId4"/>
    <p:sldId id="266" r:id="rId5"/>
    <p:sldId id="275" r:id="rId6"/>
    <p:sldId id="270" r:id="rId7"/>
    <p:sldId id="267" r:id="rId8"/>
    <p:sldId id="268" r:id="rId9"/>
    <p:sldId id="269" r:id="rId10"/>
    <p:sldId id="271" r:id="rId11"/>
    <p:sldId id="272" r:id="rId12"/>
    <p:sldId id="273" r:id="rId13"/>
    <p:sldId id="274" r:id="rId1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3695"/>
    <a:srgbClr val="F20000"/>
    <a:srgbClr val="FF6969"/>
    <a:srgbClr val="DCDCDC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 autoAdjust="0"/>
    <p:restoredTop sz="84088" autoAdjust="0"/>
  </p:normalViewPr>
  <p:slideViewPr>
    <p:cSldViewPr snapToObjects="1">
      <p:cViewPr>
        <p:scale>
          <a:sx n="125" d="100"/>
          <a:sy n="125" d="100"/>
        </p:scale>
        <p:origin x="248" y="-3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40" d="100"/>
          <a:sy n="40" d="100"/>
        </p:scale>
        <p:origin x="-2272" y="-12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FB04977F-DDA0-45ED-AA8B-0240B111B550}" type="datetime1">
              <a:rPr lang="en-GB" altLang="en-US"/>
              <a:pPr>
                <a:defRPr/>
              </a:pPr>
              <a:t>29/11/2016</a:t>
            </a:fld>
            <a:endParaRPr lang="en-GB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GB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F3A3FA41-FDA4-41D2-AE77-2FB9C3E2369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422361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We’ll now get started with our first round of learning some theory, how it relates to Software and Data Carpentry, and putting that theory into practice.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994035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28898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Green and red sticky</a:t>
            </a:r>
            <a:r>
              <a:rPr lang="en-GB" baseline="0" dirty="0" smtClean="0"/>
              <a:t> notes</a:t>
            </a:r>
            <a:endParaRPr lang="en-GB" dirty="0" smtClean="0"/>
          </a:p>
          <a:p>
            <a:r>
              <a:rPr lang="en-GB" dirty="0" smtClean="0"/>
              <a:t>20 </a:t>
            </a:r>
            <a:r>
              <a:rPr lang="en-GB" dirty="0" err="1" smtClean="0"/>
              <a:t>mins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17069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Effective learning happens when a learner creates a mental model of the domain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GB" dirty="0" smtClean="0"/>
              <a:t>Ball and stick model used in chemistry (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Aminoethylpiperazine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)</a:t>
            </a:r>
            <a:endParaRPr lang="en-GB" dirty="0" smtClean="0"/>
          </a:p>
          <a:p>
            <a:r>
              <a:rPr lang="en-GB" dirty="0" smtClean="0"/>
              <a:t> -</a:t>
            </a:r>
            <a:r>
              <a:rPr lang="en-GB" baseline="0" dirty="0" smtClean="0"/>
              <a:t> Radius of spheres much smaller than rod lengths (space not representative!)</a:t>
            </a:r>
          </a:p>
          <a:p>
            <a:r>
              <a:rPr lang="en-GB" baseline="0" dirty="0" smtClean="0"/>
              <a:t> - Colours are used to show atomic types</a:t>
            </a:r>
          </a:p>
          <a:p>
            <a:endParaRPr lang="en-GB" baseline="0" dirty="0" smtClean="0"/>
          </a:p>
          <a:p>
            <a:r>
              <a:rPr lang="en-GB" baseline="0" dirty="0" smtClean="0"/>
              <a:t>Our goal is help them build a working mental model of something</a:t>
            </a:r>
          </a:p>
          <a:p>
            <a:endParaRPr lang="en-GB" baseline="0" dirty="0" smtClean="0"/>
          </a:p>
          <a:p>
            <a:r>
              <a:rPr lang="en-GB" baseline="0" dirty="0" smtClean="0"/>
              <a:t>But we have to first characterise the skill level of someone to know how best to teach them</a:t>
            </a:r>
          </a:p>
          <a:p>
            <a:r>
              <a:rPr lang="en-GB" baseline="0" dirty="0" smtClean="0"/>
              <a:t>to develop or improve their mental model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97206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smtClean="0"/>
              <a:t>Novice: </a:t>
            </a:r>
            <a:r>
              <a:rPr lang="en-GB" dirty="0" smtClean="0"/>
              <a:t>haven't</a:t>
            </a:r>
            <a:r>
              <a:rPr lang="en-GB" baseline="0" dirty="0" smtClean="0"/>
              <a:t> worked out the key ideas or how they relate</a:t>
            </a:r>
          </a:p>
          <a:p>
            <a:endParaRPr lang="en-GB" baseline="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smtClean="0"/>
              <a:t>Dreyfus:</a:t>
            </a:r>
            <a:r>
              <a:rPr lang="en-GB" baseline="0" dirty="0" smtClean="0"/>
              <a:t> Patricia </a:t>
            </a:r>
            <a:r>
              <a:rPr lang="en-GB" dirty="0" smtClean="0"/>
              <a:t>Benner, who applied the Dreyfus model of skill acquisition in her studies of how nurses progress from novice to expert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Important that each type is taught differently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85304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endParaRPr lang="en-GB" dirty="0" smtClean="0"/>
          </a:p>
          <a:p>
            <a:r>
              <a:rPr lang="en-GB" dirty="0" smtClean="0"/>
              <a:t>How would you characterise tutorials and manuals?</a:t>
            </a:r>
          </a:p>
          <a:p>
            <a:r>
              <a:rPr lang="en-GB" dirty="0" smtClean="0"/>
              <a:t>What are the characteristics of each?</a:t>
            </a:r>
          </a:p>
          <a:p>
            <a:endParaRPr lang="en-GB" dirty="0" smtClean="0"/>
          </a:p>
          <a:p>
            <a:r>
              <a:rPr lang="en-GB" dirty="0" smtClean="0"/>
              <a:t>Tutorials good for beginners</a:t>
            </a:r>
            <a:r>
              <a:rPr lang="en-GB" baseline="0" dirty="0" smtClean="0"/>
              <a:t> – contains facts and relationships, can build a mental model (manuals don’t explain things)</a:t>
            </a:r>
          </a:p>
          <a:p>
            <a:r>
              <a:rPr lang="en-GB" baseline="0" dirty="0" smtClean="0"/>
              <a:t>Manuals good for practitioners and experts – already have mental model to attach facts to (tutorials can be too slow)</a:t>
            </a:r>
          </a:p>
          <a:p>
            <a:endParaRPr lang="en-GB" baseline="0" dirty="0" smtClean="0"/>
          </a:p>
          <a:p>
            <a:r>
              <a:rPr lang="en-GB" b="1" baseline="0" dirty="0" smtClean="0"/>
              <a:t>Tutorials:</a:t>
            </a:r>
          </a:p>
          <a:p>
            <a:pPr marL="0" indent="0">
              <a:buNone/>
            </a:pPr>
            <a:r>
              <a:rPr lang="en-GB" sz="1200" dirty="0" smtClean="0"/>
              <a:t>Numbered bullet points</a:t>
            </a:r>
          </a:p>
          <a:p>
            <a:pPr marL="0" indent="0">
              <a:buNone/>
            </a:pPr>
            <a:r>
              <a:rPr lang="en-GB" sz="1200" dirty="0" smtClean="0"/>
              <a:t>Very specific for specific tasks</a:t>
            </a:r>
          </a:p>
          <a:p>
            <a:pPr marL="0" indent="0">
              <a:buNone/>
            </a:pPr>
            <a:r>
              <a:rPr lang="en-GB" sz="1200" dirty="0" smtClean="0"/>
              <a:t>Example-based</a:t>
            </a:r>
          </a:p>
          <a:p>
            <a:pPr marL="0" indent="0">
              <a:buNone/>
            </a:pPr>
            <a:r>
              <a:rPr lang="en-GB" sz="1200" dirty="0" smtClean="0"/>
              <a:t>Step by step – process</a:t>
            </a:r>
          </a:p>
          <a:p>
            <a:pPr marL="0" indent="0">
              <a:buNone/>
            </a:pPr>
            <a:r>
              <a:rPr lang="en-GB" sz="1200" dirty="0" smtClean="0"/>
              <a:t>Motivational</a:t>
            </a:r>
          </a:p>
          <a:p>
            <a:pPr marL="0" indent="0">
              <a:buNone/>
            </a:pPr>
            <a:r>
              <a:rPr lang="en-GB" sz="1200" dirty="0" smtClean="0"/>
              <a:t>Instructive</a:t>
            </a:r>
          </a:p>
          <a:p>
            <a:pPr marL="0" indent="0">
              <a:buNone/>
            </a:pPr>
            <a:r>
              <a:rPr lang="en-GB" sz="1200" dirty="0" smtClean="0"/>
              <a:t>Fun</a:t>
            </a:r>
          </a:p>
          <a:p>
            <a:pPr marL="0" indent="0">
              <a:buNone/>
            </a:pPr>
            <a:r>
              <a:rPr lang="en-GB" sz="1200" dirty="0" smtClean="0"/>
              <a:t>Acquiring skill</a:t>
            </a:r>
          </a:p>
          <a:p>
            <a:pPr marL="0" indent="0">
              <a:buNone/>
            </a:pPr>
            <a:r>
              <a:rPr lang="en-GB" sz="1200" dirty="0" smtClean="0"/>
              <a:t>COVERS PROCESS</a:t>
            </a:r>
          </a:p>
          <a:p>
            <a:endParaRPr lang="en-GB" baseline="0" dirty="0" smtClean="0"/>
          </a:p>
          <a:p>
            <a:r>
              <a:rPr lang="en-GB" b="1" baseline="0" dirty="0" smtClean="0"/>
              <a:t>Manual:</a:t>
            </a:r>
          </a:p>
          <a:p>
            <a:pPr marL="0" indent="0">
              <a:buNone/>
            </a:pPr>
            <a:r>
              <a:rPr lang="en-GB" sz="1200" dirty="0" smtClean="0"/>
              <a:t>Organised into specific sections</a:t>
            </a:r>
          </a:p>
          <a:p>
            <a:pPr marL="0" indent="0">
              <a:buNone/>
            </a:pPr>
            <a:r>
              <a:rPr lang="en-GB" sz="1200" dirty="0" smtClean="0"/>
              <a:t>Very comprehensive</a:t>
            </a:r>
          </a:p>
          <a:p>
            <a:pPr marL="0" indent="0">
              <a:buNone/>
            </a:pPr>
            <a:r>
              <a:rPr lang="en-GB" sz="1200" dirty="0" smtClean="0"/>
              <a:t>Descriptive</a:t>
            </a:r>
          </a:p>
          <a:p>
            <a:pPr marL="0" indent="0">
              <a:buNone/>
            </a:pPr>
            <a:r>
              <a:rPr lang="en-GB" sz="1200" dirty="0" smtClean="0"/>
              <a:t>Boring</a:t>
            </a:r>
          </a:p>
          <a:p>
            <a:pPr marL="0" indent="0">
              <a:buNone/>
            </a:pPr>
            <a:r>
              <a:rPr lang="en-GB" sz="1200" dirty="0" smtClean="0"/>
              <a:t>Dense</a:t>
            </a:r>
          </a:p>
          <a:p>
            <a:pPr marL="0" indent="0">
              <a:buNone/>
            </a:pPr>
            <a:r>
              <a:rPr lang="en-GB" sz="1200" dirty="0" smtClean="0"/>
              <a:t>Problem solving focus</a:t>
            </a:r>
          </a:p>
          <a:p>
            <a:pPr marL="0" indent="0">
              <a:buNone/>
            </a:pPr>
            <a:r>
              <a:rPr lang="en-GB" sz="1200" dirty="0" smtClean="0"/>
              <a:t>COVERS FACTS</a:t>
            </a:r>
          </a:p>
          <a:p>
            <a:pPr marL="0" indent="0">
              <a:buNone/>
            </a:pPr>
            <a:endParaRPr lang="en-GB" sz="1200" dirty="0" smtClean="0"/>
          </a:p>
          <a:p>
            <a:pPr marL="0" indent="0">
              <a:buNone/>
            </a:pPr>
            <a:r>
              <a:rPr lang="en-GB" sz="1200" dirty="0" smtClean="0"/>
              <a:t>Q: Why</a:t>
            </a:r>
            <a:r>
              <a:rPr lang="en-GB" sz="1200" baseline="0" dirty="0" smtClean="0"/>
              <a:t> is a reference manual not a good tool for a novice?</a:t>
            </a:r>
          </a:p>
          <a:p>
            <a:pPr marL="0" indent="0">
              <a:buNone/>
            </a:pPr>
            <a:r>
              <a:rPr lang="en-GB" sz="1200" baseline="0" dirty="0" err="1" smtClean="0"/>
              <a:t>A:One</a:t>
            </a:r>
            <a:r>
              <a:rPr lang="en-GB" sz="1200" baseline="0" dirty="0" smtClean="0"/>
              <a:t> reason - It doesn’t help them understand how something works.</a:t>
            </a:r>
            <a:endParaRPr lang="en-GB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84180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The RHS is simply the reality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for perhaps the majority of our learners in a workshop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Depends on discipline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Teaching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unix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shell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– seems glacially slow to an expert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goal isn’t to teach specific commands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t’s to help learners construct the mental model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that these commands fit into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there’s so much more than just the commands they are learning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That model includes things like: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Anything you repeat manually, you’ll eventually get wrong (so let the computer repeat things for you by using tab completion and the history command)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Lots of little tools, combined as needed, are more productive than a handful of “kitchen sink” programs. (This motivates the pipe-and-filter model.)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3643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dirty="0" smtClean="0"/>
              <a:t>Help</a:t>
            </a:r>
            <a:r>
              <a:rPr lang="en-GB" baseline="0" dirty="0" smtClean="0"/>
              <a:t> them to build models, but also to help correct them when they’re incorrect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62542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Floating object displaces</a:t>
            </a:r>
            <a:r>
              <a:rPr lang="en-GB" baseline="0" dirty="0" smtClean="0"/>
              <a:t> amount of water equal to its own weight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Melted ice has same weight, so level doesn’t change.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Reasoning about right answer helps people build model of relationship between weight, volume and density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393110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dirty="0" smtClean="0"/>
              <a:t>Need</a:t>
            </a:r>
            <a:r>
              <a:rPr lang="en-GB" baseline="0" dirty="0" smtClean="0"/>
              <a:t> to find out how and where they are broken</a:t>
            </a:r>
          </a:p>
          <a:p>
            <a:r>
              <a:rPr lang="en-GB" baseline="0" dirty="0" smtClean="0"/>
              <a:t>Through assessment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65038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Each incorrect answer is a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plausible distractor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 with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diagnostic power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MS PGothic" panose="020B0600070205080204" pitchFamily="34" charset="-128"/>
              <a:cs typeface="MS PGothic" charset="0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“Plausible” means that it looks like it could be right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- We can each of use these to diagnose and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correct 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MS PGothic" charset="0"/>
              </a:rPr>
              <a:t> misconception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3A3FA41-FDA4-41D2-AE77-2FB9C3E2369B}" type="slidenum">
              <a:rPr lang="en-GB" altLang="en-US" smtClean="0"/>
              <a:pPr>
                <a:defRPr/>
              </a:pPr>
              <a:t>10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4296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93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33375" y="1700808"/>
            <a:ext cx="8451093" cy="4753966"/>
          </a:xfrm>
        </p:spPr>
        <p:txBody>
          <a:bodyPr/>
          <a:lstStyle>
            <a:lvl1pPr marL="0" indent="0">
              <a:buNone/>
              <a:defRPr kumimoji="0" lang="en-US" sz="3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</a:defRPr>
            </a:lvl1pPr>
          </a:lstStyle>
          <a:p>
            <a:pPr lvl="0"/>
            <a:endParaRPr kumimoji="0" lang="en-US" sz="7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+mn-lt"/>
              <a:ea typeface="+mj-ea"/>
              <a:cs typeface="+mj-cs"/>
            </a:endParaRPr>
          </a:p>
          <a:p>
            <a:pPr lvl="0"/>
            <a:r>
              <a:rPr kumimoji="0" lang="en-US" sz="7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&lt;main title&gt;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/>
            </a:r>
            <a:b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uLnTx/>
              <a:uFillTx/>
              <a:latin typeface="+mn-lt"/>
              <a:ea typeface="+mj-ea"/>
              <a:cs typeface="+mj-cs"/>
            </a:endParaRPr>
          </a:p>
          <a:p>
            <a:pPr lvl="0"/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&lt;event&gt;</a:t>
            </a:r>
          </a:p>
          <a:p>
            <a:pPr lvl="0"/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&lt;date&gt;</a:t>
            </a:r>
          </a:p>
          <a:p>
            <a:pPr lvl="0"/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&lt;presenter&gt;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  <a:t>&lt;email&gt;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+mn-lt"/>
                <a:ea typeface="+mj-ea"/>
                <a:cs typeface="+mj-cs"/>
              </a:rPr>
            </a:br>
            <a:endParaRPr lang="en-GB" altLang="en-US" dirty="0" smtClean="0"/>
          </a:p>
          <a:p>
            <a:pPr lvl="0"/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220" y="404663"/>
            <a:ext cx="1656184" cy="1104811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80" y="404664"/>
            <a:ext cx="2556284" cy="1084935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92472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5" y="131763"/>
            <a:ext cx="6886575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470912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D66E33-99A2-43AD-BC48-D41681E55B8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17085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rd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img.docstoccdn.com/thumb/orig/856417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1" t="2280" r="1578" b="2283"/>
          <a:stretch>
            <a:fillRect/>
          </a:stretch>
        </p:blipFill>
        <p:spPr bwMode="auto">
          <a:xfrm>
            <a:off x="0" y="0"/>
            <a:ext cx="9144000" cy="652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31541" y="1520788"/>
            <a:ext cx="8255260" cy="45725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580" y="368660"/>
            <a:ext cx="7560840" cy="978112"/>
          </a:xfrm>
        </p:spPr>
        <p:txBody>
          <a:bodyPr/>
          <a:lstStyle>
            <a:lvl1pPr>
              <a:defRPr baseline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553200" y="6524625"/>
            <a:ext cx="2133600" cy="295275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8A72D0A-12D8-4850-B6FB-BAB9C4578CD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46219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0372C55-F32C-714E-85D4-4C85D67E2D89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C98C-2777-2A49-93CE-F68CEAF03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2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9144000" cy="1381125"/>
          </a:xfrm>
          <a:prstGeom prst="rect">
            <a:avLst/>
          </a:prstGeom>
          <a:solidFill>
            <a:srgbClr val="293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14325" y="131763"/>
            <a:ext cx="688657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GB" altLang="en-US" smtClean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33375" y="1600200"/>
            <a:ext cx="8353425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GB" altLang="en-US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54775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61E6E8B1-5B53-460A-A327-28C8D6CDA0C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26" y="656692"/>
            <a:ext cx="1055429" cy="7040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316" y="24562"/>
            <a:ext cx="1489402" cy="6321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4" r:id="rId2"/>
    <p:sldLayoutId id="2147483686" r:id="rId3"/>
    <p:sldLayoutId id="2147483687" r:id="rId4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  <a:ea typeface="MS PGothic" panose="020B0600070205080204" pitchFamily="34" charset="-128"/>
          <a:cs typeface="MS PGothic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bit.ly/ITMet2016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lang="en-GB" sz="8000" dirty="0" smtClean="0"/>
              <a:t>Novices and Formative Assessment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60340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Multiple Choice Questions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1072716"/>
          </a:xfrm>
        </p:spPr>
        <p:txBody>
          <a:bodyPr/>
          <a:lstStyle/>
          <a:p>
            <a:r>
              <a:rPr lang="en-GB" dirty="0" smtClean="0"/>
              <a:t>Formative assessment needs to be quick to administer and evaluate – e.g. MCQs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047" y="3148372"/>
            <a:ext cx="3348869" cy="3196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Q: what is 27 + 15?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GB" dirty="0" smtClean="0"/>
              <a:t>42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GB" dirty="0" smtClean="0"/>
              <a:t>32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GB" dirty="0" smtClean="0"/>
              <a:t>312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GB" dirty="0" smtClean="0"/>
              <a:t>33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2195736" y="4617131"/>
            <a:ext cx="6840760" cy="1745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smtClean="0">
                <a:solidFill>
                  <a:schemeClr val="tx2">
                    <a:lumMod val="75000"/>
                  </a:schemeClr>
                </a:solidFill>
              </a:rPr>
              <a:t>Throwing </a:t>
            </a:r>
            <a:r>
              <a:rPr lang="en-GB" i="1" dirty="0" smtClean="0">
                <a:solidFill>
                  <a:schemeClr val="tx2">
                    <a:lumMod val="75000"/>
                  </a:schemeClr>
                </a:solidFill>
              </a:rPr>
              <a:t>away carry completely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 smtClean="0">
                <a:solidFill>
                  <a:schemeClr val="tx2">
                    <a:lumMod val="75000"/>
                  </a:schemeClr>
                </a:solidFill>
              </a:rPr>
              <a:t>Carried ‘1’ is actually a ten to be added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 smtClean="0">
                <a:solidFill>
                  <a:schemeClr val="tx2">
                    <a:lumMod val="75000"/>
                  </a:schemeClr>
                </a:solidFill>
              </a:rPr>
              <a:t>Carrying ‘1’ by adding to wrong column</a:t>
            </a:r>
            <a:endParaRPr lang="en-GB" i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1704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Applying MCQs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71500" indent="-514350">
              <a:buFont typeface="+mj-lt"/>
              <a:buAutoNum type="arabicPeriod"/>
            </a:pPr>
            <a:r>
              <a:rPr lang="en-GB" dirty="0" smtClean="0"/>
              <a:t>Teach some stuff</a:t>
            </a:r>
          </a:p>
          <a:p>
            <a:pPr marL="571500" indent="-514350">
              <a:buFont typeface="+mj-lt"/>
              <a:buAutoNum type="arabicPeriod"/>
            </a:pPr>
            <a:r>
              <a:rPr lang="en-GB" dirty="0" smtClean="0"/>
              <a:t>Present MCQ probing for misconceptions</a:t>
            </a:r>
          </a:p>
          <a:p>
            <a:pPr marL="571500" indent="-514350">
              <a:buFont typeface="+mj-lt"/>
              <a:buAutoNum type="arabicPeriod"/>
            </a:pPr>
            <a:r>
              <a:rPr lang="en-GB" dirty="0" smtClean="0"/>
              <a:t>Students vote on MCQ answers</a:t>
            </a:r>
          </a:p>
          <a:p>
            <a:pPr marL="971550" lvl="1" indent="-514350"/>
            <a:r>
              <a:rPr lang="en-GB" dirty="0" smtClean="0"/>
              <a:t>Mostly all right answers, move on</a:t>
            </a:r>
          </a:p>
          <a:p>
            <a:pPr marL="971550" lvl="1" indent="-514350"/>
            <a:r>
              <a:rPr lang="en-GB" dirty="0" smtClean="0"/>
              <a:t>Mostly all same wrong answer, address misconception</a:t>
            </a:r>
          </a:p>
          <a:p>
            <a:pPr marL="971550" lvl="1" indent="-514350"/>
            <a:r>
              <a:rPr lang="en-GB" dirty="0" smtClean="0"/>
              <a:t>Mix of right and wrong, rewind to previous point, or get them to discuss</a:t>
            </a:r>
          </a:p>
          <a:p>
            <a:endParaRPr lang="en-GB" dirty="0" smtClean="0"/>
          </a:p>
          <a:p>
            <a:r>
              <a:rPr lang="en-GB" dirty="0" smtClean="0"/>
              <a:t>Recommend every 15 mins or so – break up session</a:t>
            </a:r>
          </a:p>
          <a:p>
            <a:r>
              <a:rPr lang="en-GB" dirty="0" smtClean="0"/>
              <a:t>Can use preemptively!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202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 i="1" dirty="0" smtClean="0"/>
              <a:t>Create</a:t>
            </a:r>
            <a:r>
              <a:rPr lang="en-GB" i="1" dirty="0" smtClean="0"/>
              <a:t> multiple choice question related to topic you intend to teach</a:t>
            </a:r>
          </a:p>
          <a:p>
            <a:pPr marL="0" indent="0">
              <a:buNone/>
            </a:pPr>
            <a:r>
              <a:rPr lang="en-GB" b="1" i="1" dirty="0" smtClean="0"/>
              <a:t>Explain</a:t>
            </a:r>
            <a:r>
              <a:rPr lang="en-GB" i="1" dirty="0" smtClean="0"/>
              <a:t> diagnostic power of each distractor, i.e. what misconception is each distractor meant to identify? A sentence for each is fine</a:t>
            </a:r>
          </a:p>
          <a:p>
            <a:pPr marL="0" indent="0">
              <a:buNone/>
            </a:pPr>
            <a:r>
              <a:rPr lang="en-US" b="1" i="1" dirty="0"/>
              <a:t>Pair</a:t>
            </a:r>
            <a:r>
              <a:rPr lang="en-US" i="1" dirty="0"/>
              <a:t> up with your neighbor and </a:t>
            </a:r>
            <a:r>
              <a:rPr lang="en-US" i="1" dirty="0" smtClean="0"/>
              <a:t>discuss your MCQs, providing feedback</a:t>
            </a:r>
            <a:endParaRPr lang="en-GB" i="1" dirty="0"/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i="1" dirty="0" smtClean="0"/>
              <a:t>Place answers in </a:t>
            </a:r>
            <a:r>
              <a:rPr lang="en-GB" i="1" dirty="0" err="1" smtClean="0"/>
              <a:t>Etherpad</a:t>
            </a:r>
            <a:r>
              <a:rPr lang="en-GB" i="1" dirty="0" smtClean="0"/>
              <a:t>:</a:t>
            </a:r>
          </a:p>
          <a:p>
            <a:r>
              <a:rPr lang="en-GB" i="1" dirty="0">
                <a:hlinkClick r:id="rId3"/>
              </a:rPr>
              <a:t>http://bit.ly</a:t>
            </a:r>
            <a:r>
              <a:rPr lang="en-GB" i="1">
                <a:hlinkClick r:id="rId3"/>
              </a:rPr>
              <a:t>/ITMet2016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24578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Notes on MCQs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960240"/>
            <a:ext cx="8353425" cy="4709120"/>
          </a:xfrm>
        </p:spPr>
        <p:txBody>
          <a:bodyPr/>
          <a:lstStyle/>
          <a:p>
            <a:r>
              <a:rPr lang="en-GB" dirty="0" smtClean="0"/>
              <a:t>A good MCQ tests for conceptual misunderstanding, not facts</a:t>
            </a:r>
          </a:p>
          <a:p>
            <a:endParaRPr lang="en-GB" dirty="0" smtClean="0"/>
          </a:p>
          <a:p>
            <a:r>
              <a:rPr lang="en-GB" dirty="0" smtClean="0"/>
              <a:t>For distractors, think about problems from previous training events</a:t>
            </a:r>
          </a:p>
          <a:p>
            <a:endParaRPr lang="en-GB" dirty="0" smtClean="0"/>
          </a:p>
          <a:p>
            <a:r>
              <a:rPr lang="en-GB" dirty="0" smtClean="0"/>
              <a:t>MCQs are useful even if not used!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8982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Cognitive Development and Mental Models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604664"/>
          </a:xfrm>
        </p:spPr>
        <p:txBody>
          <a:bodyPr/>
          <a:lstStyle/>
          <a:p>
            <a:r>
              <a:rPr lang="en-GB" dirty="0" smtClean="0"/>
              <a:t>What is a mental model?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652" y="2463842"/>
            <a:ext cx="6252347" cy="391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81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to Characterise Skill?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640668"/>
          </a:xfrm>
        </p:spPr>
        <p:txBody>
          <a:bodyPr/>
          <a:lstStyle/>
          <a:p>
            <a:r>
              <a:rPr lang="en-GB" dirty="0" smtClean="0"/>
              <a:t>Differences in skill – mental model ‘big picture’</a:t>
            </a:r>
          </a:p>
          <a:p>
            <a:r>
              <a:rPr lang="en-GB" dirty="0" smtClean="0"/>
              <a:t>Dreyfus model of skill acquisition simplified:</a:t>
            </a:r>
          </a:p>
        </p:txBody>
      </p:sp>
      <p:sp>
        <p:nvSpPr>
          <p:cNvPr id="4" name="Rectangle 3"/>
          <p:cNvSpPr/>
          <p:nvPr/>
        </p:nvSpPr>
        <p:spPr>
          <a:xfrm>
            <a:off x="107504" y="3756613"/>
            <a:ext cx="262829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D</a:t>
            </a:r>
            <a:r>
              <a:rPr lang="en-GB" dirty="0" smtClean="0"/>
              <a:t>oesn’t </a:t>
            </a:r>
            <a:r>
              <a:rPr lang="en-GB" dirty="0"/>
              <a:t>know what they don’t know – no </a:t>
            </a:r>
            <a:r>
              <a:rPr lang="en-GB" i="1" dirty="0"/>
              <a:t>mental model</a:t>
            </a:r>
            <a:r>
              <a:rPr lang="en-GB" dirty="0"/>
              <a:t> of </a:t>
            </a:r>
            <a:r>
              <a:rPr lang="en-GB" dirty="0" smtClean="0"/>
              <a:t>domain</a:t>
            </a:r>
          </a:p>
          <a:p>
            <a:endParaRPr lang="en-GB" dirty="0"/>
          </a:p>
          <a:p>
            <a:r>
              <a:rPr lang="en-GB" dirty="0" smtClean="0"/>
              <a:t>Reason by analogy and guesswork</a:t>
            </a:r>
          </a:p>
          <a:p>
            <a:endParaRPr lang="en-GB" dirty="0"/>
          </a:p>
          <a:p>
            <a:r>
              <a:rPr lang="en-GB" dirty="0" smtClean="0"/>
              <a:t>Borrow from other mental models that seem similar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3384376" y="3756613"/>
            <a:ext cx="262778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Good mental </a:t>
            </a:r>
            <a:r>
              <a:rPr lang="en-GB" dirty="0"/>
              <a:t>model for everyday purposes, e.g. driver and </a:t>
            </a:r>
            <a:r>
              <a:rPr lang="en-GB" dirty="0" smtClean="0"/>
              <a:t>car</a:t>
            </a:r>
          </a:p>
          <a:p>
            <a:endParaRPr lang="en-GB" dirty="0"/>
          </a:p>
          <a:p>
            <a:r>
              <a:rPr lang="en-GB" dirty="0" smtClean="0"/>
              <a:t>Model perhaps not completely accurate</a:t>
            </a:r>
          </a:p>
          <a:p>
            <a:endParaRPr lang="en-GB" dirty="0"/>
          </a:p>
          <a:p>
            <a:r>
              <a:rPr lang="en-GB" dirty="0" smtClean="0"/>
              <a:t>Can do normal tasks with normal effort under normal circumstances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6660740" y="3756613"/>
            <a:ext cx="254882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Can handle </a:t>
            </a:r>
            <a:r>
              <a:rPr lang="en-GB" dirty="0"/>
              <a:t>out of the ordinary </a:t>
            </a:r>
            <a:r>
              <a:rPr lang="en-GB" dirty="0" smtClean="0"/>
              <a:t>situations</a:t>
            </a:r>
          </a:p>
          <a:p>
            <a:endParaRPr lang="en-GB" dirty="0"/>
          </a:p>
          <a:p>
            <a:r>
              <a:rPr lang="en-GB" dirty="0" smtClean="0"/>
              <a:t>Diagnose problem causes</a:t>
            </a:r>
            <a:endParaRPr lang="en-GB" dirty="0"/>
          </a:p>
        </p:txBody>
      </p:sp>
      <p:grpSp>
        <p:nvGrpSpPr>
          <p:cNvPr id="10" name="Group 9"/>
          <p:cNvGrpSpPr/>
          <p:nvPr/>
        </p:nvGrpSpPr>
        <p:grpSpPr>
          <a:xfrm>
            <a:off x="284311" y="2841079"/>
            <a:ext cx="8736893" cy="748486"/>
            <a:chOff x="284311" y="2841079"/>
            <a:chExt cx="8736893" cy="748486"/>
          </a:xfrm>
        </p:grpSpPr>
        <p:sp>
          <p:nvSpPr>
            <p:cNvPr id="7" name="Oval 6"/>
            <p:cNvSpPr/>
            <p:nvPr/>
          </p:nvSpPr>
          <p:spPr>
            <a:xfrm>
              <a:off x="755576" y="3325827"/>
              <a:ext cx="252028" cy="263738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/>
            <p:cNvSpPr/>
            <p:nvPr/>
          </p:nvSpPr>
          <p:spPr>
            <a:xfrm>
              <a:off x="4553490" y="3325827"/>
              <a:ext cx="252028" cy="263738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/>
            <p:cNvSpPr/>
            <p:nvPr/>
          </p:nvSpPr>
          <p:spPr>
            <a:xfrm>
              <a:off x="8352420" y="3320988"/>
              <a:ext cx="252028" cy="263738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" name="Straight Arrow Connector 10"/>
            <p:cNvCxnSpPr>
              <a:stCxn id="7" idx="6"/>
              <a:endCxn id="8" idx="2"/>
            </p:cNvCxnSpPr>
            <p:nvPr/>
          </p:nvCxnSpPr>
          <p:spPr>
            <a:xfrm>
              <a:off x="1007604" y="3457696"/>
              <a:ext cx="354588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8" idx="6"/>
              <a:endCxn id="9" idx="2"/>
            </p:cNvCxnSpPr>
            <p:nvPr/>
          </p:nvCxnSpPr>
          <p:spPr>
            <a:xfrm flipV="1">
              <a:off x="4805518" y="3452857"/>
              <a:ext cx="3546902" cy="483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284311" y="2841079"/>
              <a:ext cx="119455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2400" b="1" dirty="0" smtClean="0"/>
                <a:t>Novice</a:t>
              </a:r>
              <a:endParaRPr lang="en-GB" b="1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879812" y="2859323"/>
              <a:ext cx="358784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2400" b="1" dirty="0" smtClean="0"/>
                <a:t>Competent Practitioner</a:t>
              </a:r>
              <a:endParaRPr lang="en-GB" b="1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7942" y="2852936"/>
              <a:ext cx="114326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2400" b="1" dirty="0" smtClean="0"/>
                <a:t>Expert</a:t>
              </a:r>
              <a:endParaRPr lang="en-GB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6201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Tutorial vs Manual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1108720"/>
          </a:xfrm>
        </p:spPr>
        <p:txBody>
          <a:bodyPr>
            <a:normAutofit/>
          </a:bodyPr>
          <a:lstStyle/>
          <a:p>
            <a:r>
              <a:rPr lang="en-GB" dirty="0"/>
              <a:t>Novices, competent practitioners, experts need to be taught </a:t>
            </a:r>
            <a:r>
              <a:rPr lang="en-GB" i="1" dirty="0" smtClean="0"/>
              <a:t>differently</a:t>
            </a:r>
          </a:p>
          <a:p>
            <a:endParaRPr lang="en-GB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888940"/>
            <a:ext cx="2072479" cy="3000577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3642443" y="3970801"/>
            <a:ext cx="6976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b="1" i="1" dirty="0" smtClean="0"/>
              <a:t>vs</a:t>
            </a:r>
            <a:endParaRPr lang="en-GB" sz="36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0402" y="3034357"/>
            <a:ext cx="3362404" cy="2672916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1642839" y="6069537"/>
            <a:ext cx="13060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i="1" dirty="0" smtClean="0"/>
              <a:t>Tutorial</a:t>
            </a:r>
            <a:endParaRPr lang="en-GB" b="1" i="1" dirty="0"/>
          </a:p>
        </p:txBody>
      </p:sp>
      <p:sp>
        <p:nvSpPr>
          <p:cNvPr id="9" name="Rectangle 8"/>
          <p:cNvSpPr/>
          <p:nvPr/>
        </p:nvSpPr>
        <p:spPr>
          <a:xfrm>
            <a:off x="4921602" y="5902669"/>
            <a:ext cx="28200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i="1" smtClean="0"/>
              <a:t>Reference Manual</a:t>
            </a:r>
            <a:endParaRPr lang="en-GB" b="1" i="1" dirty="0"/>
          </a:p>
        </p:txBody>
      </p:sp>
    </p:spTree>
    <p:extLst>
      <p:ext uri="{BB962C8B-B14F-4D97-AF65-F5344CB8AC3E}">
        <p14:creationId xmlns:p14="http://schemas.microsoft.com/office/powerpoint/2010/main" val="29805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Tutorial vs Manual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3770573" cy="4709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u="sng" dirty="0" smtClean="0"/>
              <a:t>Tutorial</a:t>
            </a:r>
            <a:endParaRPr lang="en-GB" sz="2400" dirty="0" smtClean="0"/>
          </a:p>
          <a:p>
            <a:pPr marL="0" indent="0">
              <a:buNone/>
            </a:pPr>
            <a:r>
              <a:rPr lang="en-GB" sz="2400" dirty="0" smtClean="0"/>
              <a:t>Linear</a:t>
            </a:r>
          </a:p>
          <a:p>
            <a:pPr marL="0" indent="0">
              <a:buNone/>
            </a:pPr>
            <a:r>
              <a:rPr lang="en-GB" sz="2400" dirty="0" smtClean="0"/>
              <a:t>Examples</a:t>
            </a:r>
          </a:p>
          <a:p>
            <a:pPr marL="0" indent="0">
              <a:buNone/>
            </a:pPr>
            <a:r>
              <a:rPr lang="en-GB" sz="2400" dirty="0" smtClean="0"/>
              <a:t>Limited in detail</a:t>
            </a:r>
          </a:p>
          <a:p>
            <a:pPr marL="0" indent="0">
              <a:buNone/>
            </a:pPr>
            <a:r>
              <a:rPr lang="en-GB" sz="2400" dirty="0" smtClean="0"/>
              <a:t>Step by step</a:t>
            </a:r>
          </a:p>
          <a:p>
            <a:pPr marL="0" indent="0">
              <a:buNone/>
            </a:pPr>
            <a:r>
              <a:rPr lang="en-GB" sz="2400" dirty="0" smtClean="0"/>
              <a:t>Focused on a specific task</a:t>
            </a:r>
          </a:p>
          <a:p>
            <a:pPr marL="0" indent="0">
              <a:buNone/>
            </a:pPr>
            <a:r>
              <a:rPr lang="en-GB" sz="2400" dirty="0" smtClean="0"/>
              <a:t>Assumes no prior knowledge</a:t>
            </a:r>
          </a:p>
          <a:p>
            <a:pPr marL="0" indent="0">
              <a:buNone/>
            </a:pPr>
            <a:r>
              <a:rPr lang="en-GB" sz="2400" dirty="0" smtClean="0"/>
              <a:t>Narrative</a:t>
            </a:r>
          </a:p>
          <a:p>
            <a:pPr marL="0" indent="0">
              <a:buNone/>
            </a:pPr>
            <a:r>
              <a:rPr lang="en-GB" sz="2400" dirty="0" smtClean="0"/>
              <a:t>Novice - PROCESS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121907" y="1592796"/>
            <a:ext cx="3770573" cy="470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u="sng" dirty="0" smtClean="0"/>
              <a:t>Manual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800" dirty="0" smtClean="0"/>
              <a:t>Complete in detail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800" dirty="0" smtClean="0"/>
              <a:t>Factual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800" dirty="0" smtClean="0"/>
              <a:t>Troubleshooting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800" dirty="0" smtClean="0"/>
              <a:t>To get specific information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800" dirty="0" smtClean="0"/>
              <a:t>Flat representation of importance of material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800" dirty="0" smtClean="0"/>
              <a:t>Consistent, minimal style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800" dirty="0" smtClean="0"/>
              <a:t>COVER FACTS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000" dirty="0" smtClean="0"/>
          </a:p>
        </p:txBody>
      </p:sp>
    </p:spTree>
    <p:extLst>
      <p:ext uri="{BB962C8B-B14F-4D97-AF65-F5344CB8AC3E}">
        <p14:creationId xmlns:p14="http://schemas.microsoft.com/office/powerpoint/2010/main" val="197588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Assume Carpentry learners are </a:t>
            </a:r>
            <a:r>
              <a:rPr lang="en-GB" dirty="0" smtClean="0"/>
              <a:t>Novices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4797152"/>
            <a:ext cx="8353425" cy="1764196"/>
          </a:xfrm>
        </p:spPr>
        <p:txBody>
          <a:bodyPr>
            <a:normAutofit/>
          </a:bodyPr>
          <a:lstStyle/>
          <a:p>
            <a:r>
              <a:rPr lang="en-GB" dirty="0" smtClean="0"/>
              <a:t>Easy to overload novices with too many facts</a:t>
            </a:r>
          </a:p>
          <a:p>
            <a:pPr lvl="1"/>
            <a:r>
              <a:rPr lang="en-GB" dirty="0" smtClean="0"/>
              <a:t>Unix shell lesson – 15 commands in 3 hours!</a:t>
            </a:r>
          </a:p>
          <a:p>
            <a:r>
              <a:rPr lang="en-GB" dirty="0" smtClean="0"/>
              <a:t>Help </a:t>
            </a:r>
            <a:r>
              <a:rPr lang="en-GB" dirty="0"/>
              <a:t>them develop a </a:t>
            </a:r>
            <a:r>
              <a:rPr lang="en-GB" i="1" dirty="0"/>
              <a:t>working mental </a:t>
            </a:r>
            <a:r>
              <a:rPr lang="en-GB" i="1" dirty="0" smtClean="0"/>
              <a:t>model</a:t>
            </a:r>
            <a:endParaRPr lang="en-GB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295636" y="1844824"/>
            <a:ext cx="2588968" cy="1803989"/>
          </a:xfrm>
          <a:prstGeom prst="rect">
            <a:avLst/>
          </a:prstGeom>
          <a:noFill/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347052" y="1845677"/>
            <a:ext cx="2404506" cy="1803136"/>
          </a:xfrm>
          <a:prstGeom prst="rect">
            <a:avLst/>
          </a:prstGeom>
          <a:noFill/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14326" y="3753036"/>
            <a:ext cx="4315738" cy="97573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2000" b="0" i="0" u="none" strike="noStrike" kern="1200" dirty="0">
                <a:ln>
                  <a:noFill/>
                </a:ln>
                <a:latin typeface="Arial" pitchFamily="18"/>
                <a:ea typeface="SimSun" pitchFamily="2"/>
                <a:cs typeface="Lucida Sans" pitchFamily="2"/>
              </a:rPr>
              <a:t>5-15% use GPU clusters</a:t>
            </a: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2000" b="0" i="0" u="none" strike="noStrike" kern="1200" dirty="0">
                <a:ln>
                  <a:noFill/>
                </a:ln>
                <a:latin typeface="Arial" pitchFamily="18"/>
                <a:ea typeface="SimSun" pitchFamily="2"/>
                <a:cs typeface="Lucida Sans" pitchFamily="2"/>
              </a:rPr>
              <a:t>to analyze </a:t>
            </a:r>
            <a:r>
              <a:rPr lang="en-CA" sz="2000" b="0" i="0" u="none" strike="noStrike" kern="1200" dirty="0" smtClean="0">
                <a:ln>
                  <a:noFill/>
                </a:ln>
                <a:latin typeface="Arial" pitchFamily="18"/>
                <a:ea typeface="SimSun" pitchFamily="2"/>
                <a:cs typeface="Lucida Sans" pitchFamily="2"/>
              </a:rPr>
              <a:t>petabytes</a:t>
            </a: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2000" b="0" i="0" u="none" strike="noStrike" kern="1200" dirty="0" smtClean="0">
                <a:ln>
                  <a:noFill/>
                </a:ln>
                <a:latin typeface="Arial" pitchFamily="18"/>
                <a:ea typeface="SimSun" pitchFamily="2"/>
                <a:cs typeface="Lucida Sans" pitchFamily="2"/>
              </a:rPr>
              <a:t>in the cloud</a:t>
            </a:r>
            <a:endParaRPr lang="en-CA" sz="2000" b="0" i="0" u="none" strike="noStrike" kern="1200" dirty="0">
              <a:ln>
                <a:noFill/>
              </a:ln>
              <a:latin typeface="Arial" pitchFamily="18"/>
              <a:ea typeface="SimSun" pitchFamily="2"/>
              <a:cs typeface="Lucida Sans" pitchFamily="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24028" y="3762146"/>
            <a:ext cx="3564396" cy="97573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2000" b="0" i="0" u="none" strike="noStrike" kern="1200" dirty="0">
                <a:ln>
                  <a:noFill/>
                </a:ln>
                <a:latin typeface="Arial" pitchFamily="18"/>
                <a:ea typeface="SimSun" pitchFamily="2"/>
                <a:cs typeface="Lucida Sans" pitchFamily="2"/>
              </a:rPr>
              <a:t>85-95% send each</a:t>
            </a: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2000" b="0" i="0" u="none" strike="noStrike" kern="1200" dirty="0">
                <a:ln>
                  <a:noFill/>
                </a:ln>
                <a:latin typeface="Arial" pitchFamily="18"/>
                <a:ea typeface="SimSun" pitchFamily="2"/>
                <a:cs typeface="Lucida Sans" pitchFamily="2"/>
              </a:rPr>
              <a:t>other spreadsheets</a:t>
            </a: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2000" b="0" i="0" u="none" strike="noStrike" kern="1200" dirty="0">
                <a:ln>
                  <a:noFill/>
                </a:ln>
                <a:latin typeface="Arial" pitchFamily="18"/>
                <a:ea typeface="SimSun" pitchFamily="2"/>
                <a:cs typeface="Lucida Sans" pitchFamily="2"/>
              </a:rPr>
              <a:t>by email</a:t>
            </a:r>
          </a:p>
        </p:txBody>
      </p:sp>
    </p:spTree>
    <p:extLst>
      <p:ext uri="{BB962C8B-B14F-4D97-AF65-F5344CB8AC3E}">
        <p14:creationId xmlns:p14="http://schemas.microsoft.com/office/powerpoint/2010/main" val="144400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Useful Mental Models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sz="2600" i="1" dirty="0" smtClean="0"/>
              <a:t>“It </a:t>
            </a:r>
            <a:r>
              <a:rPr lang="en-GB" sz="2600" i="1" dirty="0" err="1" smtClean="0"/>
              <a:t>ain’t</a:t>
            </a:r>
            <a:r>
              <a:rPr lang="en-GB" sz="2600" i="1" dirty="0" smtClean="0"/>
              <a:t> what you don’t know that gets you into trouble, it’s what you know for sure that just </a:t>
            </a:r>
            <a:r>
              <a:rPr lang="en-GB" sz="2600" i="1" dirty="0" err="1" smtClean="0"/>
              <a:t>ain’t</a:t>
            </a:r>
            <a:r>
              <a:rPr lang="en-GB" sz="2600" i="1" dirty="0" smtClean="0"/>
              <a:t> so”</a:t>
            </a:r>
            <a:r>
              <a:rPr lang="en-GB" sz="2600" dirty="0" smtClean="0"/>
              <a:t> – Mark Twain</a:t>
            </a:r>
          </a:p>
          <a:p>
            <a:pPr marL="0" indent="0" algn="ctr">
              <a:buNone/>
            </a:pPr>
            <a:endParaRPr lang="en-GB" sz="2800" dirty="0"/>
          </a:p>
          <a:p>
            <a:r>
              <a:rPr lang="en-GB" dirty="0" smtClean="0"/>
              <a:t>Clearing up learners misconceptions</a:t>
            </a:r>
          </a:p>
          <a:p>
            <a:pPr lvl="1"/>
            <a:r>
              <a:rPr lang="en-GB" b="1" dirty="0" smtClean="0"/>
              <a:t>Simple factual errors</a:t>
            </a:r>
            <a:r>
              <a:rPr lang="en-GB" dirty="0" smtClean="0"/>
              <a:t> – easy to correct, but not enough</a:t>
            </a:r>
          </a:p>
          <a:p>
            <a:pPr lvl="1"/>
            <a:r>
              <a:rPr lang="en-GB" b="1" dirty="0" smtClean="0"/>
              <a:t>Broken models</a:t>
            </a:r>
            <a:r>
              <a:rPr lang="en-GB" dirty="0" smtClean="0"/>
              <a:t> – correct by reasoning, address contradictions</a:t>
            </a:r>
          </a:p>
          <a:p>
            <a:pPr lvl="1"/>
            <a:r>
              <a:rPr lang="en-GB" b="1" dirty="0" smtClean="0"/>
              <a:t>Fundamental beliefs</a:t>
            </a:r>
            <a:r>
              <a:rPr lang="en-GB" dirty="0" smtClean="0"/>
              <a:t> – e.g. “world is only a few thousand years old”, can’t really address these</a:t>
            </a:r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33375" y="4509120"/>
            <a:ext cx="8667117" cy="972107"/>
          </a:xfrm>
          <a:prstGeom prst="rect">
            <a:avLst/>
          </a:prstGeom>
          <a:noFill/>
          <a:ln w="254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324000" bIns="45720" numCol="1" anchor="b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b="1" i="1" smtClean="0">
                <a:solidFill>
                  <a:srgbClr val="00B0F0"/>
                </a:solidFill>
              </a:rPr>
              <a:t>Our focus!</a:t>
            </a:r>
            <a:endParaRPr lang="en-GB" b="1" i="1" dirty="0" smtClean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2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happens next?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5069160"/>
          </a:xfrm>
        </p:spPr>
        <p:txBody>
          <a:bodyPr>
            <a:normAutofit/>
          </a:bodyPr>
          <a:lstStyle/>
          <a:p>
            <a:r>
              <a:rPr lang="en-GB" dirty="0" smtClean="0"/>
              <a:t>Example of correcting a broken mental model</a:t>
            </a:r>
          </a:p>
          <a:p>
            <a:endParaRPr lang="en-GB" dirty="0"/>
          </a:p>
          <a:p>
            <a:r>
              <a:rPr lang="en-GB" dirty="0" smtClean="0"/>
              <a:t>Place block of ice in a bathtub, fill tub to brim with water</a:t>
            </a:r>
          </a:p>
          <a:p>
            <a:r>
              <a:rPr lang="en-GB" dirty="0" smtClean="0"/>
              <a:t>When ice melts, does the water level: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GB" dirty="0" smtClean="0"/>
              <a:t>o up (overflowing the tub)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Go down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Stay the same?</a:t>
            </a:r>
          </a:p>
        </p:txBody>
      </p:sp>
    </p:spTree>
    <p:extLst>
      <p:ext uri="{BB962C8B-B14F-4D97-AF65-F5344CB8AC3E}">
        <p14:creationId xmlns:p14="http://schemas.microsoft.com/office/powerpoint/2010/main" val="1337275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 txBox="1">
            <a:spLocks/>
          </p:cNvSpPr>
          <p:nvPr/>
        </p:nvSpPr>
        <p:spPr bwMode="auto">
          <a:xfrm>
            <a:off x="4355976" y="2348880"/>
            <a:ext cx="4464496" cy="4428492"/>
          </a:xfrm>
          <a:prstGeom prst="rect">
            <a:avLst/>
          </a:prstGeom>
          <a:noFill/>
          <a:ln w="254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324000" bIns="45720" numCol="1" anchor="b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b="1" i="1" smtClean="0">
                <a:solidFill>
                  <a:srgbClr val="00B0F0"/>
                </a:solidFill>
              </a:rPr>
              <a:t>Our focus!</a:t>
            </a:r>
            <a:endParaRPr lang="en-GB" b="1" i="1" dirty="0" smtClean="0">
              <a:solidFill>
                <a:srgbClr val="00B0F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Assessing Mental Models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600200"/>
            <a:ext cx="8353425" cy="568660"/>
          </a:xfrm>
        </p:spPr>
        <p:txBody>
          <a:bodyPr/>
          <a:lstStyle/>
          <a:p>
            <a:r>
              <a:rPr lang="en-GB" dirty="0" smtClean="0"/>
              <a:t>Need to expose the broken mental models</a:t>
            </a:r>
          </a:p>
        </p:txBody>
      </p:sp>
      <p:sp>
        <p:nvSpPr>
          <p:cNvPr id="7" name="Rectangle 6"/>
          <p:cNvSpPr/>
          <p:nvPr/>
        </p:nvSpPr>
        <p:spPr>
          <a:xfrm>
            <a:off x="539552" y="2527782"/>
            <a:ext cx="37174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i="1" smtClean="0"/>
              <a:t>Summative Assessment</a:t>
            </a:r>
            <a:endParaRPr lang="en-GB" b="1" i="1" dirty="0"/>
          </a:p>
        </p:txBody>
      </p:sp>
      <p:sp>
        <p:nvSpPr>
          <p:cNvPr id="8" name="Rectangle 7"/>
          <p:cNvSpPr/>
          <p:nvPr/>
        </p:nvSpPr>
        <p:spPr>
          <a:xfrm>
            <a:off x="4752020" y="2527782"/>
            <a:ext cx="35459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i="1" dirty="0" smtClean="0"/>
              <a:t>Formative Assessment</a:t>
            </a:r>
            <a:endParaRPr lang="en-GB" b="1" i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432" y="3109180"/>
            <a:ext cx="3137732" cy="2084016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020" y="3262771"/>
            <a:ext cx="3637721" cy="182241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Rectangle 10"/>
          <p:cNvSpPr/>
          <p:nvPr/>
        </p:nvSpPr>
        <p:spPr>
          <a:xfrm>
            <a:off x="776605" y="5373216"/>
            <a:ext cx="348044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dirty="0" smtClean="0"/>
              <a:t>Did desired learning take place?</a:t>
            </a:r>
          </a:p>
          <a:p>
            <a:pPr algn="ctr"/>
            <a:r>
              <a:rPr lang="en-GB" dirty="0" smtClean="0"/>
              <a:t>Can learner move on?</a:t>
            </a:r>
          </a:p>
          <a:p>
            <a:pPr algn="ctr"/>
            <a:r>
              <a:rPr lang="en-GB" i="1" dirty="0" smtClean="0"/>
              <a:t>Pass or fail</a:t>
            </a:r>
            <a:endParaRPr lang="en-GB" i="1" dirty="0"/>
          </a:p>
        </p:txBody>
      </p:sp>
      <p:sp>
        <p:nvSpPr>
          <p:cNvPr id="12" name="Rectangle 11"/>
          <p:cNvSpPr/>
          <p:nvPr/>
        </p:nvSpPr>
        <p:spPr>
          <a:xfrm>
            <a:off x="4752020" y="5385990"/>
            <a:ext cx="401904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dirty="0" smtClean="0"/>
              <a:t>Guide learning by informing instructor</a:t>
            </a:r>
          </a:p>
          <a:p>
            <a:pPr algn="ctr"/>
            <a:r>
              <a:rPr lang="en-GB" dirty="0" smtClean="0"/>
              <a:t>and learner what to focus on</a:t>
            </a:r>
          </a:p>
          <a:p>
            <a:pPr algn="ctr"/>
            <a:r>
              <a:rPr lang="en-GB" i="1" dirty="0" smtClean="0"/>
              <a:t>No pass or fail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457275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85685</TotalTime>
  <Words>1012</Words>
  <Application>Microsoft Macintosh PowerPoint</Application>
  <PresentationFormat>On-screen Show (4:3)</PresentationFormat>
  <Paragraphs>201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Lucida Sans</vt:lpstr>
      <vt:lpstr>MS PGothic</vt:lpstr>
      <vt:lpstr>SimSun</vt:lpstr>
      <vt:lpstr>Wingdings</vt:lpstr>
      <vt:lpstr>Arial</vt:lpstr>
      <vt:lpstr>Office Theme</vt:lpstr>
      <vt:lpstr>PowerPoint Presentation</vt:lpstr>
      <vt:lpstr>Cognitive Development and Mental Models</vt:lpstr>
      <vt:lpstr>How to Characterise Skill?</vt:lpstr>
      <vt:lpstr>Tutorial vs Manual</vt:lpstr>
      <vt:lpstr>Tutorial vs Manual</vt:lpstr>
      <vt:lpstr>Assume Carpentry learners are Novices</vt:lpstr>
      <vt:lpstr>Building Useful Mental Models</vt:lpstr>
      <vt:lpstr>What happens next?</vt:lpstr>
      <vt:lpstr>Assessing Mental Models</vt:lpstr>
      <vt:lpstr>Multiple Choice Questions</vt:lpstr>
      <vt:lpstr>Applying MCQs</vt:lpstr>
      <vt:lpstr>Exercise</vt:lpstr>
      <vt:lpstr>Notes on MCQs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Steve Crouch</dc:creator>
  <cp:lastModifiedBy>Steve Crouch</cp:lastModifiedBy>
  <cp:revision>1546</cp:revision>
  <dcterms:created xsi:type="dcterms:W3CDTF">2012-08-09T11:11:09Z</dcterms:created>
  <dcterms:modified xsi:type="dcterms:W3CDTF">2016-11-29T14:15:56Z</dcterms:modified>
</cp:coreProperties>
</file>

<file path=docProps/thumbnail.jpeg>
</file>